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</p:sldMasterIdLst>
  <p:notesMasterIdLst>
    <p:notesMasterId r:id="rId60"/>
  </p:notesMasterIdLst>
  <p:handoutMasterIdLst>
    <p:handoutMasterId r:id="rId61"/>
  </p:handoutMasterIdLst>
  <p:sldIdLst>
    <p:sldId id="754" r:id="rId5"/>
    <p:sldId id="758" r:id="rId6"/>
    <p:sldId id="760" r:id="rId7"/>
    <p:sldId id="759" r:id="rId8"/>
    <p:sldId id="761" r:id="rId9"/>
    <p:sldId id="762" r:id="rId10"/>
    <p:sldId id="763" r:id="rId11"/>
    <p:sldId id="839" r:id="rId12"/>
    <p:sldId id="773" r:id="rId13"/>
    <p:sldId id="772" r:id="rId14"/>
    <p:sldId id="774" r:id="rId15"/>
    <p:sldId id="775" r:id="rId16"/>
    <p:sldId id="782" r:id="rId17"/>
    <p:sldId id="776" r:id="rId18"/>
    <p:sldId id="777" r:id="rId19"/>
    <p:sldId id="784" r:id="rId20"/>
    <p:sldId id="780" r:id="rId21"/>
    <p:sldId id="779" r:id="rId22"/>
    <p:sldId id="781" r:id="rId23"/>
    <p:sldId id="783" r:id="rId24"/>
    <p:sldId id="840" r:id="rId25"/>
    <p:sldId id="841" r:id="rId26"/>
    <p:sldId id="788" r:id="rId27"/>
    <p:sldId id="789" r:id="rId28"/>
    <p:sldId id="790" r:id="rId29"/>
    <p:sldId id="842" r:id="rId30"/>
    <p:sldId id="843" r:id="rId31"/>
    <p:sldId id="807" r:id="rId32"/>
    <p:sldId id="811" r:id="rId33"/>
    <p:sldId id="810" r:id="rId34"/>
    <p:sldId id="809" r:id="rId35"/>
    <p:sldId id="808" r:id="rId36"/>
    <p:sldId id="806" r:id="rId37"/>
    <p:sldId id="803" r:id="rId38"/>
    <p:sldId id="812" r:id="rId39"/>
    <p:sldId id="813" r:id="rId40"/>
    <p:sldId id="815" r:id="rId41"/>
    <p:sldId id="816" r:id="rId42"/>
    <p:sldId id="845" r:id="rId43"/>
    <p:sldId id="846" r:id="rId44"/>
    <p:sldId id="847" r:id="rId45"/>
    <p:sldId id="848" r:id="rId46"/>
    <p:sldId id="849" r:id="rId47"/>
    <p:sldId id="818" r:id="rId48"/>
    <p:sldId id="822" r:id="rId49"/>
    <p:sldId id="819" r:id="rId50"/>
    <p:sldId id="821" r:id="rId51"/>
    <p:sldId id="823" r:id="rId52"/>
    <p:sldId id="850" r:id="rId53"/>
    <p:sldId id="851" r:id="rId54"/>
    <p:sldId id="852" r:id="rId55"/>
    <p:sldId id="824" r:id="rId56"/>
    <p:sldId id="826" r:id="rId57"/>
    <p:sldId id="827" r:id="rId58"/>
    <p:sldId id="825" r:id="rId59"/>
  </p:sldIdLst>
  <p:sldSz cx="10972800" cy="61722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6">
          <p15:clr>
            <a:srgbClr val="A4A3A4"/>
          </p15:clr>
        </p15:guide>
        <p15:guide id="2" orient="horz" pos="3050">
          <p15:clr>
            <a:srgbClr val="A4A3A4"/>
          </p15:clr>
        </p15:guide>
        <p15:guide id="3" orient="horz" pos="3189">
          <p15:clr>
            <a:srgbClr val="A4A3A4"/>
          </p15:clr>
        </p15:guide>
        <p15:guide id="4" pos="5455">
          <p15:clr>
            <a:srgbClr val="A4A3A4"/>
          </p15:clr>
        </p15:guide>
        <p15:guide id="5" orient="horz" pos="975">
          <p15:clr>
            <a:srgbClr val="A4A3A4"/>
          </p15:clr>
        </p15:guide>
        <p15:guide id="6" pos="345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B900"/>
    <a:srgbClr val="E26D32"/>
    <a:srgbClr val="5A5A5A"/>
    <a:srgbClr val="4E7A00"/>
    <a:srgbClr val="F2F2F2"/>
    <a:srgbClr val="868686"/>
    <a:srgbClr val="0071C5"/>
    <a:srgbClr val="9A4216"/>
    <a:srgbClr val="4E2D00"/>
    <a:srgbClr val="0D34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587" autoAdjust="0"/>
    <p:restoredTop sz="97446" autoAdjust="0"/>
  </p:normalViewPr>
  <p:slideViewPr>
    <p:cSldViewPr snapToGrid="0">
      <p:cViewPr varScale="1">
        <p:scale>
          <a:sx n="130" d="100"/>
          <a:sy n="130" d="100"/>
        </p:scale>
        <p:origin x="96" y="156"/>
      </p:cViewPr>
      <p:guideLst>
        <p:guide orient="horz" pos="1316"/>
        <p:guide orient="horz" pos="3050"/>
        <p:guide orient="horz" pos="3189"/>
        <p:guide pos="5455"/>
        <p:guide orient="horz" pos="975"/>
        <p:guide pos="34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3288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34520" y="8767094"/>
            <a:ext cx="1083012" cy="200064"/>
            <a:chOff x="8775700" y="3552825"/>
            <a:chExt cx="5156200" cy="952500"/>
          </a:xfrm>
        </p:grpSpPr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3/6/2017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28649" y="308894"/>
            <a:ext cx="1083012" cy="200064"/>
            <a:chOff x="8775700" y="3552825"/>
            <a:chExt cx="5156200" cy="952500"/>
          </a:xfrm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273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52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321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094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Slide -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520850" y="1787097"/>
            <a:ext cx="8700706" cy="34163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Tx/>
              <a:buNone/>
              <a:defRPr sz="1800" b="0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482216" y="604986"/>
            <a:ext cx="8739340" cy="982855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4600" b="1" cap="none" baseline="0">
                <a:solidFill>
                  <a:schemeClr val="tx1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50" y="5384741"/>
            <a:ext cx="1626671" cy="35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85" y="252482"/>
            <a:ext cx="9973315" cy="59093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504824" y="1043239"/>
            <a:ext cx="10026817" cy="4539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208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944" y="667420"/>
            <a:ext cx="9976104" cy="646331"/>
          </a:xfrm>
        </p:spPr>
        <p:txBody>
          <a:bodyPr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2002536"/>
            <a:ext cx="9948672" cy="3364892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tx1"/>
                </a:solidFill>
              </a:defRPr>
            </a:lvl1pPr>
            <a:lvl2pPr marL="571500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tx1"/>
                </a:solidFill>
              </a:defRPr>
            </a:lvl2pPr>
            <a:lvl3pPr marL="1089025" indent="0">
              <a:buClr>
                <a:schemeClr val="bg2"/>
              </a:buClr>
              <a:buSzPct val="100000"/>
              <a:buFontTx/>
              <a:buNone/>
              <a:defRPr sz="1600">
                <a:solidFill>
                  <a:schemeClr val="tx1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94944" y="1292165"/>
            <a:ext cx="9976104" cy="525463"/>
          </a:xfrm>
        </p:spPr>
        <p:txBody>
          <a:bodyPr/>
          <a:lstStyle>
            <a:lvl1pPr marL="0" indent="0" algn="l">
              <a:buFontTx/>
              <a:buNone/>
              <a:defRPr sz="2400" b="0" cap="all" baseline="0">
                <a:solidFill>
                  <a:schemeClr val="tx2"/>
                </a:solidFill>
                <a:latin typeface="GeForce" pitchFamily="2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8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hyperlink" Target="gameworks.nvidia.com" TargetMode="Externa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9743" y="444986"/>
            <a:ext cx="9973315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402" y="1211180"/>
            <a:ext cx="9948931" cy="4523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019707" y="5829525"/>
            <a:ext cx="321027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50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1050" cap="none" baseline="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1050" cap="none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4461906" y="5807693"/>
            <a:ext cx="1672253" cy="21698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900" dirty="0">
                <a:solidFill>
                  <a:schemeClr val="bg1"/>
                </a:solidFill>
                <a:hlinkClick r:id="rId5" action="ppaction://hlinkfile"/>
              </a:rPr>
              <a:t>www.gameworks.nvidia.com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655" y="5850298"/>
            <a:ext cx="794083" cy="171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13158" y="5858361"/>
            <a:ext cx="573169" cy="20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b="1" cap="none" baseline="0">
          <a:solidFill>
            <a:schemeClr val="tx1"/>
          </a:solidFill>
          <a:latin typeface="Trebuchet MS" panose="020B0603020202020204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9pPr>
    </p:titleStyle>
    <p:bodyStyle>
      <a:lvl1pPr marL="112713" indent="-112713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 typeface="Arial" panose="020B0604020202020204" pitchFamily="34" charset="0"/>
        <a:buChar char="•"/>
        <a:tabLst>
          <a:tab pos="112713" algn="l"/>
        </a:tabLst>
        <a:defRPr sz="2000" b="0">
          <a:solidFill>
            <a:schemeClr val="tx1"/>
          </a:solidFill>
          <a:latin typeface="Trebuchet MS" pitchFamily="34" charset="0"/>
          <a:ea typeface="+mn-ea"/>
          <a:cs typeface="+mn-cs"/>
        </a:defRPr>
      </a:lvl1pPr>
      <a:lvl2pPr marL="344488" indent="-111125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1800" b="0">
          <a:solidFill>
            <a:schemeClr val="tx1"/>
          </a:solidFill>
          <a:latin typeface="Trebuchet MS" pitchFamily="34" charset="0"/>
        </a:defRPr>
      </a:lvl2pPr>
      <a:lvl3pPr marL="625475" indent="-112713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 typeface="Arial" panose="020B0604020202020204" pitchFamily="34" charset="0"/>
        <a:buChar char="•"/>
        <a:defRPr sz="1600" b="0">
          <a:solidFill>
            <a:schemeClr val="tx1"/>
          </a:solidFill>
          <a:latin typeface="Trebuchet MS" pitchFamily="34" charset="0"/>
        </a:defRPr>
      </a:lvl3pPr>
      <a:lvl4pPr marL="17748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1177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microsoft.com/office/2007/relationships/hdphoto" Target="../media/hdphoto2.wd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4.png"/><Relationship Id="rId5" Type="http://schemas.openxmlformats.org/officeDocument/2006/relationships/hyperlink" Target="mailto:cwyman@nvidia.com" TargetMode="External"/><Relationship Id="rId4" Type="http://schemas.openxmlformats.org/officeDocument/2006/relationships/hyperlink" Target="http://www.cwyman.org/papers/i3d17_hashedAlpha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11"/>
          <p:cNvSpPr>
            <a:spLocks noGrp="1"/>
          </p:cNvSpPr>
          <p:nvPr>
            <p:ph type="subTitle" idx="1"/>
          </p:nvPr>
        </p:nvSpPr>
        <p:spPr>
          <a:xfrm>
            <a:off x="543153" y="1274141"/>
            <a:ext cx="8700706" cy="1071062"/>
          </a:xfrm>
        </p:spPr>
        <p:txBody>
          <a:bodyPr/>
          <a:lstStyle/>
          <a:p>
            <a:r>
              <a:rPr lang="en-US" dirty="0"/>
              <a:t>Chris Wyman</a:t>
            </a:r>
          </a:p>
          <a:p>
            <a:endParaRPr lang="en-US" dirty="0"/>
          </a:p>
          <a:p>
            <a:r>
              <a:rPr lang="en-US" sz="1600" i="1" dirty="0">
                <a:solidFill>
                  <a:srgbClr val="92D050"/>
                </a:solidFill>
              </a:rPr>
              <a:t>GDC 2017</a:t>
            </a:r>
          </a:p>
        </p:txBody>
      </p:sp>
      <p:sp>
        <p:nvSpPr>
          <p:cNvPr id="5" name="Title 10"/>
          <p:cNvSpPr>
            <a:spLocks noGrp="1"/>
          </p:cNvSpPr>
          <p:nvPr>
            <p:ph type="title"/>
          </p:nvPr>
        </p:nvSpPr>
        <p:spPr>
          <a:xfrm>
            <a:off x="471065" y="248147"/>
            <a:ext cx="8739340" cy="982855"/>
          </a:xfrm>
        </p:spPr>
        <p:txBody>
          <a:bodyPr/>
          <a:lstStyle/>
          <a:p>
            <a:r>
              <a:rPr lang="en-US" dirty="0"/>
              <a:t>Hashed Alpha Testing</a:t>
            </a:r>
          </a:p>
        </p:txBody>
      </p:sp>
      <p:pic>
        <p:nvPicPr>
          <p:cNvPr id="6" name="zoom3 - 0.00.02-0.00.13.6333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10517" y="1357752"/>
            <a:ext cx="4572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7343" y="1343905"/>
            <a:ext cx="335245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                  Hashed </a:t>
            </a:r>
          </a:p>
        </p:txBody>
      </p:sp>
    </p:spTree>
    <p:extLst>
      <p:ext uri="{BB962C8B-B14F-4D97-AF65-F5344CB8AC3E}">
        <p14:creationId xmlns:p14="http://schemas.microsoft.com/office/powerpoint/2010/main" val="311677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i="1" dirty="0" err="1">
                <a:solidFill>
                  <a:srgbClr val="92D050"/>
                </a:solidFill>
              </a:rPr>
              <a:t>Stochasm</a:t>
            </a:r>
            <a:r>
              <a:rPr lang="en-US" dirty="0"/>
              <a:t> addresses problems with alpha testing</a:t>
            </a:r>
          </a:p>
          <a:p>
            <a:pPr lvl="1"/>
            <a:r>
              <a:rPr lang="en-US" dirty="0"/>
              <a:t> </a:t>
            </a:r>
            <a:r>
              <a:rPr lang="en-US" sz="1600" dirty="0"/>
              <a:t>Converges to ground truth (OIT) with enough random samples</a:t>
            </a:r>
            <a:endParaRPr lang="en-US" dirty="0"/>
          </a:p>
          <a:p>
            <a:endParaRPr lang="en-US" sz="500" dirty="0"/>
          </a:p>
          <a:p>
            <a:r>
              <a:rPr lang="en-US" dirty="0"/>
              <a:t> </a:t>
            </a:r>
            <a:r>
              <a:rPr lang="en-US" i="1" dirty="0">
                <a:solidFill>
                  <a:srgbClr val="92D050"/>
                </a:solidFill>
              </a:rPr>
              <a:t>Hashing</a:t>
            </a:r>
            <a:r>
              <a:rPr lang="en-US" dirty="0"/>
              <a:t> can give noise stable over time</a:t>
            </a:r>
          </a:p>
          <a:p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9437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i="1" dirty="0" err="1">
                <a:solidFill>
                  <a:srgbClr val="92D050"/>
                </a:solidFill>
              </a:rPr>
              <a:t>Stochasm</a:t>
            </a:r>
            <a:r>
              <a:rPr lang="en-US" dirty="0"/>
              <a:t> addresses problems with alpha testing</a:t>
            </a:r>
          </a:p>
          <a:p>
            <a:pPr lvl="1"/>
            <a:r>
              <a:rPr lang="en-US" dirty="0"/>
              <a:t> </a:t>
            </a:r>
            <a:r>
              <a:rPr lang="en-US" sz="1600" dirty="0"/>
              <a:t>Converges to ground truth (OIT) with enough random samples</a:t>
            </a:r>
            <a:endParaRPr lang="en-US" dirty="0"/>
          </a:p>
          <a:p>
            <a:endParaRPr lang="en-US" sz="500" dirty="0"/>
          </a:p>
          <a:p>
            <a:r>
              <a:rPr lang="en-US" dirty="0"/>
              <a:t> </a:t>
            </a:r>
            <a:r>
              <a:rPr lang="en-US" i="1" dirty="0">
                <a:solidFill>
                  <a:srgbClr val="92D050"/>
                </a:solidFill>
              </a:rPr>
              <a:t>Hashing</a:t>
            </a:r>
            <a:r>
              <a:rPr lang="en-US" dirty="0"/>
              <a:t> can give noise stable over time</a:t>
            </a:r>
          </a:p>
          <a:p>
            <a:endParaRPr lang="en-US" sz="500" dirty="0"/>
          </a:p>
          <a:p>
            <a:r>
              <a:rPr lang="en-US" dirty="0"/>
              <a:t> By </a:t>
            </a:r>
            <a:r>
              <a:rPr lang="en-US" i="1" dirty="0">
                <a:solidFill>
                  <a:srgbClr val="92D050"/>
                </a:solidFill>
              </a:rPr>
              <a:t>constraining</a:t>
            </a:r>
            <a:r>
              <a:rPr lang="en-US" dirty="0"/>
              <a:t> hash inputs:</a:t>
            </a:r>
          </a:p>
          <a:p>
            <a:pPr lvl="1"/>
            <a:r>
              <a:rPr lang="en-US" dirty="0"/>
              <a:t> </a:t>
            </a:r>
            <a:r>
              <a:rPr lang="en-US" sz="1600" dirty="0"/>
              <a:t>Control noise behavior</a:t>
            </a:r>
          </a:p>
          <a:p>
            <a:pPr lvl="1"/>
            <a:r>
              <a:rPr lang="en-US" sz="1600" dirty="0"/>
              <a:t> Ensure samples remain largely stable between frames</a:t>
            </a:r>
          </a:p>
        </p:txBody>
      </p:sp>
    </p:spTree>
    <p:extLst>
      <p:ext uri="{BB962C8B-B14F-4D97-AF65-F5344CB8AC3E}">
        <p14:creationId xmlns:p14="http://schemas.microsoft.com/office/powerpoint/2010/main" val="223913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i="1" dirty="0" err="1">
                <a:solidFill>
                  <a:srgbClr val="92D050"/>
                </a:solidFill>
              </a:rPr>
              <a:t>Stochasm</a:t>
            </a:r>
            <a:r>
              <a:rPr lang="en-US" dirty="0"/>
              <a:t> addresses problems with alpha testing</a:t>
            </a:r>
          </a:p>
          <a:p>
            <a:pPr lvl="1"/>
            <a:r>
              <a:rPr lang="en-US" dirty="0"/>
              <a:t> </a:t>
            </a:r>
            <a:r>
              <a:rPr lang="en-US" sz="1600" dirty="0"/>
              <a:t>Converges to ground truth (OIT) with enough random samples</a:t>
            </a:r>
            <a:endParaRPr lang="en-US" dirty="0"/>
          </a:p>
          <a:p>
            <a:endParaRPr lang="en-US" sz="500" dirty="0"/>
          </a:p>
          <a:p>
            <a:r>
              <a:rPr lang="en-US" dirty="0"/>
              <a:t> </a:t>
            </a:r>
            <a:r>
              <a:rPr lang="en-US" i="1" dirty="0">
                <a:solidFill>
                  <a:srgbClr val="92D050"/>
                </a:solidFill>
              </a:rPr>
              <a:t>Hashing</a:t>
            </a:r>
            <a:r>
              <a:rPr lang="en-US" dirty="0"/>
              <a:t> can give noise stable over time</a:t>
            </a:r>
          </a:p>
          <a:p>
            <a:endParaRPr lang="en-US" sz="500" dirty="0"/>
          </a:p>
          <a:p>
            <a:r>
              <a:rPr lang="en-US" dirty="0"/>
              <a:t> By </a:t>
            </a:r>
            <a:r>
              <a:rPr lang="en-US" i="1" dirty="0">
                <a:solidFill>
                  <a:srgbClr val="92D050"/>
                </a:solidFill>
              </a:rPr>
              <a:t>constraining</a:t>
            </a:r>
            <a:r>
              <a:rPr lang="en-US" dirty="0"/>
              <a:t> hash inputs:</a:t>
            </a:r>
          </a:p>
          <a:p>
            <a:pPr lvl="1"/>
            <a:r>
              <a:rPr lang="en-US" dirty="0"/>
              <a:t> </a:t>
            </a:r>
            <a:r>
              <a:rPr lang="en-US" sz="1600" dirty="0"/>
              <a:t>Control noise behavior</a:t>
            </a:r>
          </a:p>
          <a:p>
            <a:pPr lvl="1"/>
            <a:r>
              <a:rPr lang="en-US" sz="1600" dirty="0"/>
              <a:t> Ensure samples remain largely stable between frames</a:t>
            </a:r>
          </a:p>
          <a:p>
            <a:endParaRPr lang="en-US" sz="500" dirty="0"/>
          </a:p>
          <a:p>
            <a:r>
              <a:rPr lang="en-US" dirty="0"/>
              <a:t> Also applies to alpha-to-coverage, screen-door transparency, etc.</a:t>
            </a:r>
          </a:p>
        </p:txBody>
      </p:sp>
    </p:spTree>
    <p:extLst>
      <p:ext uri="{BB962C8B-B14F-4D97-AF65-F5344CB8AC3E}">
        <p14:creationId xmlns:p14="http://schemas.microsoft.com/office/powerpoint/2010/main" val="13205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Stochastic Alpha Thresholds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Alpha Thresholds 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" y="843413"/>
            <a:ext cx="1600200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812" y="843413"/>
            <a:ext cx="1600200" cy="462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12" y="843413"/>
            <a:ext cx="1600200" cy="462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08" y="843413"/>
            <a:ext cx="1600200" cy="4629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388" y="843413"/>
            <a:ext cx="1600200" cy="4629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584" y="843413"/>
            <a:ext cx="1600200" cy="4629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785" y="5301747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6485" y="5301747"/>
            <a:ext cx="11224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 sample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17413" y="5299974"/>
            <a:ext cx="121539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4 samples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24695" y="5301747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16 samples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3140" y="5299974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64 samples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03416" y="5299974"/>
            <a:ext cx="139653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OIT with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blend</a:t>
            </a:r>
          </a:p>
        </p:txBody>
      </p:sp>
    </p:spTree>
    <p:extLst>
      <p:ext uri="{BB962C8B-B14F-4D97-AF65-F5344CB8AC3E}">
        <p14:creationId xmlns:p14="http://schemas.microsoft.com/office/powerpoint/2010/main" val="309970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Alpha Thresholds 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" y="843413"/>
            <a:ext cx="1600200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812" y="843413"/>
            <a:ext cx="1600200" cy="462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12" y="843413"/>
            <a:ext cx="1600200" cy="462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08" y="843413"/>
            <a:ext cx="1600200" cy="4629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388" y="843413"/>
            <a:ext cx="1600200" cy="4629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584" y="843413"/>
            <a:ext cx="1600200" cy="4629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785" y="5301747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6485" y="5301747"/>
            <a:ext cx="11224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 sample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17413" y="5299974"/>
            <a:ext cx="121539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4 samples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24695" y="5301747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16 samples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3140" y="5299974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64 samples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03416" y="5299974"/>
            <a:ext cx="139653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OIT with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blend</a:t>
            </a:r>
          </a:p>
        </p:txBody>
      </p:sp>
      <p:sp>
        <p:nvSpPr>
          <p:cNvPr id="3" name="Rectangle 2"/>
          <p:cNvSpPr/>
          <p:nvPr/>
        </p:nvSpPr>
        <p:spPr>
          <a:xfrm>
            <a:off x="146304" y="861701"/>
            <a:ext cx="9994392" cy="49813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6304" y="5318262"/>
            <a:ext cx="9857232" cy="5247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5785" y="1281900"/>
            <a:ext cx="1932260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Traditional Alpha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59" y="1693759"/>
            <a:ext cx="2765173" cy="3682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19852" y="1733874"/>
            <a:ext cx="425116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057" y="2080627"/>
            <a:ext cx="2598789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1 sample, selected uniformly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42074" y="1279439"/>
            <a:ext cx="210506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Alpha-to-Coverage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1691298"/>
            <a:ext cx="2765173" cy="3682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63288" y="1745263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7686" y="3213952"/>
            <a:ext cx="2670924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N samples, selected uniformly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080627"/>
            <a:ext cx="2765173" cy="36825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63288" y="2134592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3/8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468956"/>
            <a:ext cx="2765173" cy="3682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63288" y="2522921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5/8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845693"/>
            <a:ext cx="2765173" cy="36825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3288" y="2899658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7/8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05506" y="1276981"/>
            <a:ext cx="384598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Stochastic Alpha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rgbClr val="92D050"/>
                </a:solidFill>
              </a:rPr>
              <a:t>(aka stochastic transparency)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80" y="1688840"/>
            <a:ext cx="2765173" cy="36825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239109" y="1742805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64310" y="3211494"/>
            <a:ext cx="2669321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N samples, selected randomly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80" y="2078169"/>
            <a:ext cx="2765173" cy="36825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239109" y="2132134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3/8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80" y="2466498"/>
            <a:ext cx="2765173" cy="3682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239109" y="2520463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5/8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80" y="2843235"/>
            <a:ext cx="2765173" cy="36825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239109" y="2897200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7/8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841461"/>
            <a:ext cx="2765173" cy="3129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471428"/>
            <a:ext cx="2765173" cy="3129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078169"/>
            <a:ext cx="2765173" cy="31291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1688840"/>
            <a:ext cx="2765173" cy="31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0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Alpha Thresholds Work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612" y="843413"/>
            <a:ext cx="1600200" cy="4629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812" y="843413"/>
            <a:ext cx="1600200" cy="4629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012" y="843413"/>
            <a:ext cx="1600200" cy="46291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208" y="843413"/>
            <a:ext cx="1600200" cy="46291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388" y="843413"/>
            <a:ext cx="1600200" cy="46291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01584" y="843413"/>
            <a:ext cx="1600200" cy="4629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15785" y="5301747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76485" y="5301747"/>
            <a:ext cx="11224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 sample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17413" y="5299974"/>
            <a:ext cx="121539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4 samples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24695" y="5301747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16 samples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63140" y="5299974"/>
            <a:ext cx="1337226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64 samples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03416" y="5299974"/>
            <a:ext cx="139653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OIT with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blend</a:t>
            </a:r>
          </a:p>
        </p:txBody>
      </p:sp>
      <p:sp>
        <p:nvSpPr>
          <p:cNvPr id="3" name="Rectangle 2"/>
          <p:cNvSpPr/>
          <p:nvPr/>
        </p:nvSpPr>
        <p:spPr>
          <a:xfrm>
            <a:off x="146304" y="861701"/>
            <a:ext cx="9994392" cy="49813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6304" y="5318262"/>
            <a:ext cx="9857232" cy="5247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15785" y="1281900"/>
            <a:ext cx="1932260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Traditional Alpha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359" y="1693759"/>
            <a:ext cx="2765173" cy="3682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19852" y="1733874"/>
            <a:ext cx="425116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0057" y="2080627"/>
            <a:ext cx="2598789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1 sample, selected uniformly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42074" y="1279439"/>
            <a:ext cx="210506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Alpha-to-Coverage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1691298"/>
            <a:ext cx="2765173" cy="3682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63288" y="1745263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787686" y="3213952"/>
            <a:ext cx="2670924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N samples, selected uniformly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080627"/>
            <a:ext cx="2765173" cy="36825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063288" y="2134592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3/8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468956"/>
            <a:ext cx="2765173" cy="3682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063288" y="2522921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5/8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0559" y="2845693"/>
            <a:ext cx="2765173" cy="36825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063288" y="2899658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7/8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05506" y="1276981"/>
            <a:ext cx="384598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u="sng" dirty="0">
                <a:solidFill>
                  <a:schemeClr val="tx1"/>
                </a:solidFill>
              </a:rPr>
              <a:t>Stochastic Alpha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rgbClr val="92D050"/>
                </a:solidFill>
              </a:rPr>
              <a:t>(aka stochastic transparency)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80" y="1688840"/>
            <a:ext cx="2765173" cy="36825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239109" y="1742805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64310" y="3211494"/>
            <a:ext cx="2669321" cy="4801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N samples, selected randomly 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on interval [0..1]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80" y="2078169"/>
            <a:ext cx="2765173" cy="36825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239109" y="2132134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3/8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80" y="2466498"/>
            <a:ext cx="2765173" cy="3682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239109" y="2520463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5/8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6380" y="2843235"/>
            <a:ext cx="2765173" cy="36825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239109" y="2897200"/>
            <a:ext cx="386644" cy="2308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>
                <a:solidFill>
                  <a:schemeClr val="tx1"/>
                </a:solidFill>
              </a:rPr>
              <a:t>7/8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841461"/>
            <a:ext cx="2765173" cy="31291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471428"/>
            <a:ext cx="2765173" cy="3129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2078169"/>
            <a:ext cx="2765173" cy="31291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16380" y="1688840"/>
            <a:ext cx="2765173" cy="312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7399" y="4633711"/>
            <a:ext cx="9555821" cy="3693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i="1" dirty="0">
                <a:solidFill>
                  <a:srgbClr val="FFFF00"/>
                </a:solidFill>
              </a:rPr>
              <a:t>But stochastic algorithms change each frame, causing severe temporal flickering!</a:t>
            </a:r>
          </a:p>
        </p:txBody>
      </p:sp>
    </p:spTree>
    <p:extLst>
      <p:ext uri="{BB962C8B-B14F-4D97-AF65-F5344CB8AC3E}">
        <p14:creationId xmlns:p14="http://schemas.microsoft.com/office/powerpoint/2010/main" val="127605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Hashing?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Hashing long known as a way of ‘randomizing’</a:t>
            </a:r>
          </a:p>
          <a:p>
            <a:pPr lvl="1"/>
            <a:r>
              <a:rPr lang="en-US" dirty="0"/>
              <a:t> </a:t>
            </a:r>
            <a:r>
              <a:rPr lang="en-US" sz="1600" dirty="0"/>
              <a:t>See </a:t>
            </a:r>
            <a:r>
              <a:rPr lang="en-US" sz="1600" i="1" dirty="0"/>
              <a:t>“Numerical Recipes” </a:t>
            </a:r>
            <a:r>
              <a:rPr lang="en-US" sz="1600" dirty="0"/>
              <a:t>for an example PRNG using DES encryption</a:t>
            </a:r>
            <a:endParaRPr lang="en-US" dirty="0"/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9036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Hashing?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Hashing long known as a way of ‘randomizing’</a:t>
            </a:r>
          </a:p>
          <a:p>
            <a:pPr lvl="1"/>
            <a:r>
              <a:rPr lang="en-US" dirty="0"/>
              <a:t> </a:t>
            </a:r>
            <a:r>
              <a:rPr lang="en-US" sz="1600" dirty="0"/>
              <a:t>See </a:t>
            </a:r>
            <a:r>
              <a:rPr lang="en-US" sz="1600" i="1" dirty="0"/>
              <a:t>“Numerical Recipes” </a:t>
            </a:r>
            <a:r>
              <a:rPr lang="en-US" sz="1600" dirty="0"/>
              <a:t>for an example PRNG using DES encryption</a:t>
            </a:r>
            <a:endParaRPr lang="en-US" dirty="0"/>
          </a:p>
          <a:p>
            <a:endParaRPr lang="en-US" i="1" dirty="0"/>
          </a:p>
          <a:p>
            <a:r>
              <a:rPr lang="en-US" i="1" dirty="0"/>
              <a:t> </a:t>
            </a:r>
            <a:r>
              <a:rPr lang="en-US" dirty="0"/>
              <a:t>Good hash function properties:</a:t>
            </a:r>
          </a:p>
          <a:p>
            <a:pPr lvl="1"/>
            <a:r>
              <a:rPr lang="en-US" sz="1600" dirty="0">
                <a:solidFill>
                  <a:srgbClr val="92D050"/>
                </a:solidFill>
              </a:rPr>
              <a:t> Determinism</a:t>
            </a:r>
            <a:r>
              <a:rPr lang="en-US" sz="1600" dirty="0"/>
              <a:t> given fixed input  	</a:t>
            </a:r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i.e., gives same value each frame</a:t>
            </a:r>
          </a:p>
          <a:p>
            <a:pPr lvl="1"/>
            <a:r>
              <a:rPr lang="en-US" sz="1600" dirty="0">
                <a:solidFill>
                  <a:srgbClr val="92D050"/>
                </a:solidFill>
              </a:rPr>
              <a:t> Defined range </a:t>
            </a:r>
            <a:r>
              <a:rPr lang="en-US" sz="1600" dirty="0"/>
              <a:t>of outputs  	</a:t>
            </a:r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i.e., in range [0…1)</a:t>
            </a:r>
            <a:endParaRPr lang="en-US" sz="1600" i="1" dirty="0">
              <a:solidFill>
                <a:schemeClr val="tx1">
                  <a:lumMod val="65000"/>
                </a:schemeClr>
              </a:solidFill>
            </a:endParaRPr>
          </a:p>
          <a:p>
            <a:pPr lvl="1"/>
            <a:r>
              <a:rPr lang="en-US" sz="1600" dirty="0">
                <a:solidFill>
                  <a:srgbClr val="92D050"/>
                </a:solidFill>
              </a:rPr>
              <a:t> Uniformity</a:t>
            </a:r>
            <a:r>
              <a:rPr lang="en-US" sz="1600" dirty="0"/>
              <a:t> over output range  	</a:t>
            </a:r>
            <a:r>
              <a:rPr lang="en-US" sz="1600" dirty="0">
                <a:solidFill>
                  <a:schemeClr val="tx1">
                    <a:lumMod val="65000"/>
                  </a:schemeClr>
                </a:solidFill>
              </a:rPr>
              <a:t>i.e., uniform outputs in range [0…1)</a:t>
            </a:r>
          </a:p>
        </p:txBody>
      </p:sp>
    </p:spTree>
    <p:extLst>
      <p:ext uri="{BB962C8B-B14F-4D97-AF65-F5344CB8AC3E}">
        <p14:creationId xmlns:p14="http://schemas.microsoft.com/office/powerpoint/2010/main" val="49468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Consider the following, with good hash function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hash( )</a:t>
            </a:r>
            <a:r>
              <a:rPr lang="en-US" dirty="0"/>
              <a:t>: </a:t>
            </a:r>
          </a:p>
          <a:p>
            <a:pPr marL="233363" lvl="1" indent="0">
              <a:buNone/>
            </a:pPr>
            <a:r>
              <a:rPr lang="en-US" dirty="0"/>
              <a:t>		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hashSample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hash(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233363" lvl="1" indent="0">
              <a:buNone/>
            </a:pPr>
            <a:r>
              <a:rPr lang="en-US" sz="100" dirty="0"/>
              <a:t> </a:t>
            </a:r>
          </a:p>
          <a:p>
            <a:r>
              <a:rPr lang="en-US" dirty="0"/>
              <a:t> Gives noisy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hashSample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+mn-lt"/>
                <a:cs typeface="Consolas" panose="020B0609020204030204" pitchFamily="49" charset="0"/>
              </a:rPr>
              <a:t> </a:t>
            </a:r>
            <a:r>
              <a:rPr lang="en-US" dirty="0"/>
              <a:t>like RNG per sample, but stays fixed between frames</a:t>
            </a:r>
          </a:p>
        </p:txBody>
      </p:sp>
    </p:spTree>
    <p:extLst>
      <p:ext uri="{BB962C8B-B14F-4D97-AF65-F5344CB8AC3E}">
        <p14:creationId xmlns:p14="http://schemas.microsoft.com/office/powerpoint/2010/main" val="308598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Alpha Test?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85" y="0"/>
            <a:ext cx="4161375" cy="61722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1805" y="5713171"/>
            <a:ext cx="153619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3515" y="1284037"/>
            <a:ext cx="6194523" cy="4346742"/>
          </a:xfrm>
        </p:spPr>
        <p:txBody>
          <a:bodyPr/>
          <a:lstStyle/>
          <a:p>
            <a:pPr lvl="0"/>
            <a:r>
              <a:rPr lang="en-US" dirty="0"/>
              <a:t> Alpha testing has advantages over alpha blend</a:t>
            </a:r>
          </a:p>
          <a:p>
            <a:pPr lvl="1"/>
            <a:r>
              <a:rPr lang="en-US" dirty="0"/>
              <a:t> Order independent, cheap, for forward or deferred</a:t>
            </a:r>
          </a:p>
          <a:p>
            <a:pPr lvl="1"/>
            <a:r>
              <a:rPr lang="en-US" dirty="0"/>
              <a:t> Extends to MSAA, via alpha-to-coverage</a:t>
            </a:r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3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Consider the following, with good hash function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hash( )</a:t>
            </a:r>
            <a:r>
              <a:rPr lang="en-US" dirty="0"/>
              <a:t>: </a:t>
            </a:r>
          </a:p>
          <a:p>
            <a:pPr marL="233363" lvl="1" indent="0">
              <a:buNone/>
            </a:pPr>
            <a:r>
              <a:rPr lang="en-US" dirty="0"/>
              <a:t>		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hashSample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hash(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233363" lvl="1" indent="0">
              <a:buNone/>
            </a:pPr>
            <a:r>
              <a:rPr lang="en-US" sz="100" dirty="0"/>
              <a:t> </a:t>
            </a:r>
          </a:p>
          <a:p>
            <a:r>
              <a:rPr lang="en-US" dirty="0"/>
              <a:t> Gives noisy </a:t>
            </a:r>
            <a:r>
              <a:rPr lang="en-US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hashSample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cs typeface="Consolas" panose="020B0609020204030204" pitchFamily="49" charset="0"/>
              </a:rPr>
              <a:t> </a:t>
            </a:r>
            <a:r>
              <a:rPr lang="en-US" dirty="0"/>
              <a:t>like RNG per sample, but stays fixed between frames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>
                <a:solidFill>
                  <a:schemeClr val="tx2"/>
                </a:solidFill>
              </a:rPr>
              <a:t>Important caveat!  </a:t>
            </a:r>
            <a:r>
              <a:rPr lang="en-US" dirty="0"/>
              <a:t>Tiny camera or object motions change hash sample, as</a:t>
            </a:r>
          </a:p>
          <a:p>
            <a:pPr marL="512762" lvl="2" indent="0">
              <a:buNone/>
            </a:pPr>
            <a:r>
              <a:rPr lang="en-US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hash(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≠ hash( </a:t>
            </a:r>
            <a:r>
              <a:rPr lang="en-US" sz="18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l-GR" sz="1800" dirty="0">
                <a:solidFill>
                  <a:schemeClr val="tx1">
                    <a:lumMod val="65000"/>
                  </a:schemeClr>
                </a:solidFill>
              </a:rPr>
              <a:t>Δ</a:t>
            </a:r>
            <a:r>
              <a:rPr lang="en-US" sz="18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00" dirty="0">
                <a:solidFill>
                  <a:schemeClr val="tx2"/>
                </a:solidFill>
              </a:rPr>
              <a:t> </a:t>
            </a:r>
          </a:p>
          <a:p>
            <a:r>
              <a:rPr lang="en-US" dirty="0"/>
              <a:t> So these give different random </a:t>
            </a:r>
            <a:r>
              <a:rPr lang="en-US" dirty="0">
                <a:latin typeface="+mn-lt"/>
              </a:rPr>
              <a:t>values </a:t>
            </a:r>
            <a:r>
              <a:rPr lang="en-US" dirty="0">
                <a:latin typeface="+mn-lt"/>
                <a:cs typeface="Calibri" panose="020F0502020204030204" pitchFamily="34" charset="0"/>
              </a:rPr>
              <a:t>→ flicker under motion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87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53703" y="5964373"/>
            <a:ext cx="18473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61062" y="5501870"/>
            <a:ext cx="2888931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Diff image under motion,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uncorrelated samples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5297" y="2289103"/>
            <a:ext cx="2213324" cy="3269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477" y="2289103"/>
            <a:ext cx="2213323" cy="3269682"/>
          </a:xfrm>
          <a:prstGeom prst="rect">
            <a:avLst/>
          </a:prstGeom>
        </p:spPr>
      </p:pic>
      <p:pic>
        <p:nvPicPr>
          <p:cNvPr id="3" name="stability2 - 0.00.15-0.00.4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9318" y="0"/>
            <a:ext cx="7388225" cy="6172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4171" y="-79399"/>
            <a:ext cx="10798445" cy="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78" y="293862"/>
            <a:ext cx="9976104" cy="64633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Does “Stability” Look Like?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9335" y="2289103"/>
            <a:ext cx="1815147" cy="278799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21294" y="2296917"/>
            <a:ext cx="1815147" cy="278799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80811" y="5387969"/>
            <a:ext cx="108876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Unstable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49745" y="5387969"/>
            <a:ext cx="83067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Stable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5828" y="2010685"/>
            <a:ext cx="183736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chemeClr val="tx1"/>
                </a:solidFill>
              </a:rPr>
              <a:t>Frame-to-frame diff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10187" y="2006778"/>
            <a:ext cx="1837362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chemeClr val="tx1"/>
                </a:solidFill>
              </a:rPr>
              <a:t>Frame-to-frame diff</a:t>
            </a:r>
          </a:p>
        </p:txBody>
      </p:sp>
    </p:spTree>
    <p:extLst>
      <p:ext uri="{BB962C8B-B14F-4D97-AF65-F5344CB8AC3E}">
        <p14:creationId xmlns:p14="http://schemas.microsoft.com/office/powerpoint/2010/main" val="145997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937" y="266082"/>
            <a:ext cx="9976104" cy="64633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Achieving Hash Stability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278919"/>
            <a:ext cx="9948672" cy="43323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Key:  Discretize hash inputs in appropriate coordinate frame</a:t>
            </a: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For small </a:t>
            </a:r>
            <a:r>
              <a:rPr lang="el-GR" dirty="0"/>
              <a:t>Δ</a:t>
            </a:r>
            <a:r>
              <a:rPr lang="en-US" dirty="0"/>
              <a:t>:</a:t>
            </a:r>
          </a:p>
          <a:p>
            <a:pPr lvl="1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hash(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floor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) = hash(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floor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l-GR" sz="1400" dirty="0">
                <a:solidFill>
                  <a:schemeClr val="tx1">
                    <a:lumMod val="65000"/>
                  </a:schemeClr>
                </a:solidFill>
              </a:rPr>
              <a:t>Δ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)</a:t>
            </a:r>
            <a:endParaRPr lang="en-US" sz="1400" dirty="0">
              <a:solidFill>
                <a:schemeClr val="tx2"/>
              </a:solidFill>
            </a:endParaRPr>
          </a:p>
          <a:p>
            <a:pPr marL="914400" lvl="1" indent="-342900">
              <a:buFont typeface="Arial" panose="020B0604020202020204" pitchFamily="34" charset="0"/>
              <a:buChar char="•"/>
            </a:pPr>
            <a:r>
              <a:rPr lang="en-US" dirty="0"/>
              <a:t>Tweaking this, allows us to control the </a:t>
            </a:r>
            <a:r>
              <a:rPr lang="en-US" i="1" dirty="0">
                <a:solidFill>
                  <a:srgbClr val="92D050"/>
                </a:solidFill>
              </a:rPr>
              <a:t>scale</a:t>
            </a:r>
            <a:r>
              <a:rPr lang="en-US" dirty="0"/>
              <a:t> of the stable noise, e.g.:</a:t>
            </a:r>
          </a:p>
          <a:p>
            <a:pPr lvl="1"/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		hash( floor( </a:t>
            </a:r>
            <a:r>
              <a:rPr lang="en-US" sz="1400" dirty="0" err="1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myPosition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/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* </a:t>
            </a:r>
            <a:r>
              <a:rPr lang="en-US" sz="1400" dirty="0">
                <a:solidFill>
                  <a:srgbClr val="92D05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scale</a:t>
            </a:r>
            <a:r>
              <a:rPr lang="en-US" sz="1400" dirty="0">
                <a:solidFill>
                  <a:schemeClr val="tx1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lvl="1"/>
            <a:endParaRPr lang="en-US" sz="1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8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A Hash Scale Look Like?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5" y="797316"/>
            <a:ext cx="3502152" cy="53622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177" y="784724"/>
            <a:ext cx="3510376" cy="5374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4553" y="797316"/>
            <a:ext cx="3510377" cy="53748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9844" y="5562472"/>
            <a:ext cx="88392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1x1 pixel scale				    3x3 pixel scale					   9x9 pixel scale</a:t>
            </a:r>
          </a:p>
        </p:txBody>
      </p:sp>
    </p:spTree>
    <p:extLst>
      <p:ext uri="{BB962C8B-B14F-4D97-AF65-F5344CB8AC3E}">
        <p14:creationId xmlns:p14="http://schemas.microsoft.com/office/powerpoint/2010/main" val="120381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Key: Coordinate Choice For Hash Input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Need to discretize in appropriate coordinates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>
                <a:latin typeface="+mn-lt"/>
              </a:rPr>
              <a:t>Same geometry </a:t>
            </a:r>
            <a:r>
              <a:rPr lang="en-US" dirty="0">
                <a:latin typeface="+mn-lt"/>
                <a:cs typeface="Calibri" panose="020F0502020204030204" pitchFamily="34" charset="0"/>
              </a:rPr>
              <a:t>should yield same hash</a:t>
            </a:r>
            <a:r>
              <a:rPr lang="en-US" dirty="0">
                <a:latin typeface="+mn-lt"/>
              </a:rPr>
              <a:t>, under:</a:t>
            </a:r>
          </a:p>
          <a:p>
            <a:pPr lvl="1"/>
            <a:r>
              <a:rPr lang="en-US" dirty="0">
                <a:latin typeface="+mn-lt"/>
                <a:cs typeface="Calibri" panose="020F0502020204030204" pitchFamily="34" charset="0"/>
              </a:rPr>
              <a:t> Camera translation or rotation</a:t>
            </a:r>
          </a:p>
          <a:p>
            <a:pPr lvl="1"/>
            <a:r>
              <a:rPr lang="en-US" dirty="0">
                <a:latin typeface="+mn-lt"/>
                <a:cs typeface="Calibri" panose="020F0502020204030204" pitchFamily="34" charset="0"/>
              </a:rPr>
              <a:t> Object translation or rotation</a:t>
            </a:r>
          </a:p>
          <a:p>
            <a:pPr lvl="1"/>
            <a:r>
              <a:rPr lang="en-US" dirty="0">
                <a:latin typeface="+mn-lt"/>
                <a:cs typeface="Calibri" panose="020F0502020204030204" pitchFamily="34" charset="0"/>
              </a:rPr>
              <a:t> Ideally object skinning and deformation</a:t>
            </a:r>
          </a:p>
        </p:txBody>
      </p:sp>
    </p:spTree>
    <p:extLst>
      <p:ext uri="{BB962C8B-B14F-4D97-AF65-F5344CB8AC3E}">
        <p14:creationId xmlns:p14="http://schemas.microsoft.com/office/powerpoint/2010/main" val="32403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Key: Coordinate Choice For Hash Input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6" y="1196865"/>
            <a:ext cx="10592469" cy="360155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850060" y="4949295"/>
            <a:ext cx="9304761" cy="449146"/>
            <a:chOff x="1040176" y="4980643"/>
            <a:chExt cx="9304761" cy="449146"/>
          </a:xfrm>
        </p:grpSpPr>
        <p:sp>
          <p:nvSpPr>
            <p:cNvPr id="56" name="TextBox 55"/>
            <p:cNvSpPr txBox="1"/>
            <p:nvPr/>
          </p:nvSpPr>
          <p:spPr>
            <a:xfrm>
              <a:off x="1213783" y="4980643"/>
              <a:ext cx="9131154" cy="3416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.</a:t>
              </a:r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’s work for deformation (and skinning) assuming hashing of pre-deformed coordinates</a:t>
              </a:r>
            </a:p>
          </p:txBody>
        </p:sp>
        <p:pic>
          <p:nvPicPr>
            <p:cNvPr id="57" name="Picture 56" descr="Description Blue &lt;strong&gt;question mark&lt;/strong&gt; (italic).sv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18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0176" y="5044254"/>
              <a:ext cx="385535" cy="385535"/>
            </a:xfrm>
            <a:prstGeom prst="rect">
              <a:avLst/>
            </a:prstGeom>
          </p:spPr>
        </p:pic>
      </p:grpSp>
      <p:sp>
        <p:nvSpPr>
          <p:cNvPr id="58" name="TextBox 57"/>
          <p:cNvSpPr txBox="1"/>
          <p:nvPr/>
        </p:nvSpPr>
        <p:spPr>
          <a:xfrm>
            <a:off x="3928372" y="5295488"/>
            <a:ext cx="3321743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*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=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being somewhat generous</a:t>
            </a:r>
          </a:p>
        </p:txBody>
      </p:sp>
    </p:spTree>
    <p:extLst>
      <p:ext uri="{BB962C8B-B14F-4D97-AF65-F5344CB8AC3E}">
        <p14:creationId xmlns:p14="http://schemas.microsoft.com/office/powerpoint/2010/main" val="371202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Key: Coordinate Choice For Hash Input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6" y="1196865"/>
            <a:ext cx="10592469" cy="360155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850060" y="4949295"/>
            <a:ext cx="9304761" cy="449146"/>
            <a:chOff x="1040176" y="4980643"/>
            <a:chExt cx="9304761" cy="449146"/>
          </a:xfrm>
        </p:grpSpPr>
        <p:sp>
          <p:nvSpPr>
            <p:cNvPr id="56" name="TextBox 55"/>
            <p:cNvSpPr txBox="1"/>
            <p:nvPr/>
          </p:nvSpPr>
          <p:spPr>
            <a:xfrm>
              <a:off x="1213783" y="4980643"/>
              <a:ext cx="9131154" cy="3416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.</a:t>
              </a:r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’s work for deformation (and skinning) assuming hashing of pre-deformed coordinates</a:t>
              </a:r>
            </a:p>
          </p:txBody>
        </p:sp>
        <p:pic>
          <p:nvPicPr>
            <p:cNvPr id="57" name="Picture 56" descr="Description Blue &lt;strong&gt;question mark&lt;/strong&gt; (italic).sv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18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0176" y="5044254"/>
              <a:ext cx="385535" cy="385535"/>
            </a:xfrm>
            <a:prstGeom prst="rect">
              <a:avLst/>
            </a:prstGeom>
          </p:spPr>
        </p:pic>
      </p:grpSp>
      <p:sp>
        <p:nvSpPr>
          <p:cNvPr id="58" name="TextBox 57"/>
          <p:cNvSpPr txBox="1"/>
          <p:nvPr/>
        </p:nvSpPr>
        <p:spPr>
          <a:xfrm>
            <a:off x="3928372" y="5295488"/>
            <a:ext cx="3321743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*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=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being somewhat generous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4116" y="2264229"/>
            <a:ext cx="10592469" cy="130628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4116" y="3984736"/>
            <a:ext cx="10592469" cy="41309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 rot="19993739">
            <a:off x="-42479" y="2429169"/>
            <a:ext cx="170751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Clear choices:</a:t>
            </a:r>
          </a:p>
        </p:txBody>
      </p:sp>
    </p:spTree>
    <p:extLst>
      <p:ext uri="{BB962C8B-B14F-4D97-AF65-F5344CB8AC3E}">
        <p14:creationId xmlns:p14="http://schemas.microsoft.com/office/powerpoint/2010/main" val="201360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Key: Coordinate Choice For Hash Input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16" y="1196865"/>
            <a:ext cx="10592469" cy="3601557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850060" y="4949295"/>
            <a:ext cx="9304761" cy="449146"/>
            <a:chOff x="1040176" y="4980643"/>
            <a:chExt cx="9304761" cy="449146"/>
          </a:xfrm>
        </p:grpSpPr>
        <p:sp>
          <p:nvSpPr>
            <p:cNvPr id="56" name="TextBox 55"/>
            <p:cNvSpPr txBox="1"/>
            <p:nvPr/>
          </p:nvSpPr>
          <p:spPr>
            <a:xfrm>
              <a:off x="1213783" y="4980643"/>
              <a:ext cx="9131154" cy="341632"/>
            </a:xfrm>
            <a:prstGeom prst="rect">
              <a:avLst/>
            </a:prstGeom>
            <a:noFill/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>
                  <a:solidFill>
                    <a:schemeClr val="bg1"/>
                  </a:solidFill>
                </a:rPr>
                <a:t>.</a:t>
              </a:r>
              <a:r>
                <a:rPr lang="en-US" dirty="0">
                  <a:solidFill>
                    <a:schemeClr val="bg2">
                      <a:lumMod val="75000"/>
                    </a:schemeClr>
                  </a:solidFill>
                </a:rPr>
                <a:t>’s work for deformation (and skinning) assuming hashing of pre-deformed coordinates</a:t>
              </a:r>
            </a:p>
          </p:txBody>
        </p:sp>
        <p:pic>
          <p:nvPicPr>
            <p:cNvPr id="57" name="Picture 56" descr="Description Blue &lt;strong&gt;question mark&lt;/strong&gt; (italic).svg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018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40176" y="5044254"/>
              <a:ext cx="385535" cy="385535"/>
            </a:xfrm>
            <a:prstGeom prst="rect">
              <a:avLst/>
            </a:prstGeom>
          </p:spPr>
        </p:pic>
      </p:grpSp>
      <p:sp>
        <p:nvSpPr>
          <p:cNvPr id="58" name="TextBox 57"/>
          <p:cNvSpPr txBox="1"/>
          <p:nvPr/>
        </p:nvSpPr>
        <p:spPr>
          <a:xfrm>
            <a:off x="3928372" y="5295488"/>
            <a:ext cx="3321743" cy="4247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00B050"/>
                </a:solidFill>
              </a:rPr>
              <a:t>* 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</a:rPr>
              <a:t>=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being somewhat generous</a:t>
            </a:r>
          </a:p>
        </p:txBody>
      </p:sp>
      <p:sp>
        <p:nvSpPr>
          <p:cNvPr id="8" name="Rectangle 7"/>
          <p:cNvSpPr/>
          <p:nvPr/>
        </p:nvSpPr>
        <p:spPr>
          <a:xfrm>
            <a:off x="224116" y="2264229"/>
            <a:ext cx="10592469" cy="1306285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24116" y="3984736"/>
            <a:ext cx="10592469" cy="41309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24116" y="3572414"/>
            <a:ext cx="10592469" cy="413094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575421" y="3980175"/>
            <a:ext cx="6233438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We selected object coordinates; can discuss why, offline</a:t>
            </a:r>
          </a:p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		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6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0912" y="5830952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5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0912" y="5830952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73152" y="843413"/>
            <a:ext cx="4854282" cy="82993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</p:spTree>
    <p:extLst>
      <p:ext uri="{BB962C8B-B14F-4D97-AF65-F5344CB8AC3E}">
        <p14:creationId xmlns:p14="http://schemas.microsoft.com/office/powerpoint/2010/main" val="181155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 Problem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85" y="0"/>
            <a:ext cx="4161375" cy="61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1805" y="5713171"/>
            <a:ext cx="153619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3515" y="1284037"/>
            <a:ext cx="6194523" cy="4346742"/>
          </a:xfrm>
        </p:spPr>
        <p:txBody>
          <a:bodyPr/>
          <a:lstStyle/>
          <a:p>
            <a:pPr lvl="0"/>
            <a:r>
              <a:rPr lang="en-US" dirty="0"/>
              <a:t> Alpha testing has advantages over alpha blend</a:t>
            </a:r>
          </a:p>
          <a:p>
            <a:pPr lvl="1"/>
            <a:r>
              <a:rPr lang="en-US" dirty="0"/>
              <a:t> Order independent, cheap, for forward or deferred</a:t>
            </a:r>
          </a:p>
          <a:p>
            <a:pPr lvl="1"/>
            <a:r>
              <a:rPr lang="en-US" dirty="0"/>
              <a:t> Extends to MSAA, via alpha-to-coverage</a:t>
            </a:r>
          </a:p>
          <a:p>
            <a:pPr lvl="1"/>
            <a:endParaRPr lang="en-US" dirty="0"/>
          </a:p>
          <a:p>
            <a:r>
              <a:rPr lang="en-US" dirty="0"/>
              <a:t> But alpha-tested </a:t>
            </a:r>
            <a:r>
              <a:rPr lang="en-US" dirty="0" err="1"/>
              <a:t>geom</a:t>
            </a:r>
            <a:r>
              <a:rPr lang="en-US" dirty="0"/>
              <a:t> can disappear w / distance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0912" y="5830952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3151" y="1673352"/>
            <a:ext cx="4854283" cy="59093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3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0912" y="5830952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152" y="2264283"/>
            <a:ext cx="4854284" cy="67094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119460" y="2264283"/>
            <a:ext cx="546014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hashed noise samples at 2 discrete scales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0912" y="5830952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9460" y="2264283"/>
            <a:ext cx="546014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hashed noise samples at 2 discrete scales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3150" y="2935224"/>
            <a:ext cx="4854284" cy="923544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119459" y="2935224"/>
            <a:ext cx="449674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Linearly interpolate between noise scales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01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0912" y="5830952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19460" y="2264283"/>
            <a:ext cx="546014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hashed noise samples at 2 discrete scales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19459" y="2935224"/>
            <a:ext cx="449674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Linearly interpolate between noise scales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3150" y="3864728"/>
            <a:ext cx="4854284" cy="1758831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119459" y="3858768"/>
            <a:ext cx="5250155" cy="10895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Interpolating between two uniform distributions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does not give a new uniform distribution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This math corrects for this non-uniformity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4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73150" y="5633069"/>
            <a:ext cx="4854284" cy="44990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19461" y="932688"/>
            <a:ext cx="49423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ideal scale to get 1-pixel sized noise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19460" y="2264283"/>
            <a:ext cx="546014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Compute hashed noise samples at 2 discrete scales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9459" y="2935224"/>
            <a:ext cx="449674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Linearly interpolate between noise scales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19459" y="5626480"/>
            <a:ext cx="473559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Clamp; alpha threshold of 0 makes no sense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19459" y="3858768"/>
            <a:ext cx="5250155" cy="10895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Interpolating between two uniform distributions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does not give a new uniform distribution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This math corrects for this non-uniformity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19461" y="1673351"/>
            <a:ext cx="4748416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 2 scales, one smaller &amp; one larger than 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 desired scale; akin to </a:t>
            </a:r>
            <a:r>
              <a:rPr lang="en-US" dirty="0" err="1">
                <a:solidFill>
                  <a:srgbClr val="FFFF00"/>
                </a:solidFill>
              </a:rPr>
              <a:t>mipmapping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34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0912" y="5830952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399030" y="2478389"/>
            <a:ext cx="649226" cy="449905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2093976" y="1920240"/>
            <a:ext cx="3456432" cy="557784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596128" y="1702889"/>
            <a:ext cx="4669868" cy="1089529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Specific hash not important, if uniform and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    takes </a:t>
            </a:r>
            <a:r>
              <a:rPr lang="en-US" dirty="0">
                <a:solidFill>
                  <a:srgbClr val="FFFF00"/>
                </a:solidFill>
                <a:latin typeface="Castellar" panose="020A0402060406010301" pitchFamily="18" charset="0"/>
              </a:rPr>
              <a:t>R</a:t>
            </a:r>
            <a:r>
              <a:rPr lang="en-US" baseline="30000" dirty="0">
                <a:solidFill>
                  <a:srgbClr val="FFFF00"/>
                </a:solidFill>
              </a:rPr>
              <a:t>3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[0…1)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use: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931" y="2856426"/>
            <a:ext cx="4626578" cy="8101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9931" y="3767474"/>
            <a:ext cx="3900488" cy="51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0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820912" y="5830952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Alpha Test Code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118872" y="932688"/>
            <a:ext cx="4808565" cy="51443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754880" y="5797296"/>
            <a:ext cx="1353312" cy="274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873928" y="1381061"/>
            <a:ext cx="1088728" cy="237428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3044952" y="1499616"/>
            <a:ext cx="2505456" cy="420624"/>
          </a:xfrm>
          <a:prstGeom prst="straightConnector1">
            <a:avLst/>
          </a:prstGeom>
          <a:ln w="412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32704" y="1928123"/>
            <a:ext cx="4318811" cy="84023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User parameter to control size of noise:</a:t>
            </a: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	</a:t>
            </a:r>
            <a:r>
              <a:rPr lang="en-US" sz="1600" i="1" dirty="0">
                <a:solidFill>
                  <a:srgbClr val="FFFF00"/>
                </a:solidFill>
              </a:rPr>
              <a:t>1.0 = roughly pixel sized noise</a:t>
            </a:r>
          </a:p>
          <a:p>
            <a:pPr>
              <a:lnSpc>
                <a:spcPct val="90000"/>
              </a:lnSpc>
            </a:pPr>
            <a:r>
              <a:rPr lang="en-US" sz="1600" i="1" dirty="0">
                <a:solidFill>
                  <a:srgbClr val="FFFF00"/>
                </a:solidFill>
              </a:rPr>
              <a:t>	2.0 = roughly 2x2 pixel sized noise</a:t>
            </a:r>
          </a:p>
        </p:txBody>
      </p:sp>
    </p:spTree>
    <p:extLst>
      <p:ext uri="{BB962C8B-B14F-4D97-AF65-F5344CB8AC3E}">
        <p14:creationId xmlns:p14="http://schemas.microsoft.com/office/powerpoint/2010/main" val="308988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360"/>
            <a:ext cx="3667758" cy="4715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81" y="1383358"/>
            <a:ext cx="3667759" cy="4715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40" y="1383358"/>
            <a:ext cx="3667760" cy="4715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42" y="2916936"/>
            <a:ext cx="365635" cy="3172967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774133" y="1002230"/>
            <a:ext cx="211949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= 0.5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2769" y="1016906"/>
            <a:ext cx="20377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6727" y="5525462"/>
            <a:ext cx="191430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0.06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4485" y="5540138"/>
            <a:ext cx="191430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0.08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42682" y="5525462"/>
            <a:ext cx="179247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1.3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36058" y="5861143"/>
            <a:ext cx="4931158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solidFill>
                  <a:srgbClr val="FFFF00"/>
                </a:solidFill>
              </a:rPr>
              <a:t>Performances not optimized; only demonstrative of relative costs</a:t>
            </a:r>
          </a:p>
        </p:txBody>
      </p:sp>
    </p:spTree>
    <p:extLst>
      <p:ext uri="{BB962C8B-B14F-4D97-AF65-F5344CB8AC3E}">
        <p14:creationId xmlns:p14="http://schemas.microsoft.com/office/powerpoint/2010/main" val="42780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360"/>
            <a:ext cx="3667758" cy="4715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281" y="1383358"/>
            <a:ext cx="3667759" cy="4715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5040" y="1383358"/>
            <a:ext cx="3667760" cy="47156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83358"/>
            <a:ext cx="3667759" cy="47156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2" y="2916936"/>
            <a:ext cx="365635" cy="3172967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</p:pic>
      <p:sp>
        <p:nvSpPr>
          <p:cNvPr id="8" name="TextBox 7"/>
          <p:cNvSpPr txBox="1"/>
          <p:nvPr/>
        </p:nvSpPr>
        <p:spPr>
          <a:xfrm>
            <a:off x="288428" y="1002230"/>
            <a:ext cx="309091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Adjust alpha [</a:t>
            </a:r>
            <a:r>
              <a:rPr lang="en-US" dirty="0" err="1">
                <a:solidFill>
                  <a:schemeClr val="tx1"/>
                </a:solidFill>
              </a:rPr>
              <a:t>Casta</a:t>
            </a:r>
            <a:r>
              <a:rPr lang="en-US" dirty="0" err="1"/>
              <a:t>ñ</a:t>
            </a:r>
            <a:r>
              <a:rPr lang="en-US" dirty="0" err="1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 2010]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2769" y="1016906"/>
            <a:ext cx="20377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6727" y="5525462"/>
            <a:ext cx="191430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0.06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44485" y="5540138"/>
            <a:ext cx="191430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0.08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42682" y="5525462"/>
            <a:ext cx="179247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1.3 </a:t>
            </a:r>
            <a:r>
              <a:rPr lang="en-US" dirty="0" err="1">
                <a:solidFill>
                  <a:schemeClr val="tx1"/>
                </a:solidFill>
              </a:rPr>
              <a:t>ms</a:t>
            </a:r>
            <a:r>
              <a:rPr lang="en-US" dirty="0">
                <a:solidFill>
                  <a:schemeClr val="tx1"/>
                </a:solidFill>
              </a:rPr>
              <a:t> @ 1024</a:t>
            </a:r>
            <a:r>
              <a:rPr lang="en-US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6058" y="5861143"/>
            <a:ext cx="4931158" cy="2585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>
                <a:solidFill>
                  <a:srgbClr val="FFFF00"/>
                </a:solidFill>
              </a:rPr>
              <a:t>Performances not optimized; only demonstrative of relative costs</a:t>
            </a:r>
          </a:p>
        </p:txBody>
      </p:sp>
    </p:spTree>
    <p:extLst>
      <p:ext uri="{BB962C8B-B14F-4D97-AF65-F5344CB8AC3E}">
        <p14:creationId xmlns:p14="http://schemas.microsoft.com/office/powerpoint/2010/main" val="21114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Not Just Alpha!</a:t>
            </a:r>
          </a:p>
        </p:txBody>
      </p:sp>
    </p:spTree>
    <p:extLst>
      <p:ext uri="{BB962C8B-B14F-4D97-AF65-F5344CB8AC3E}">
        <p14:creationId xmlns:p14="http://schemas.microsoft.com/office/powerpoint/2010/main" val="7518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 Problem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385" y="0"/>
            <a:ext cx="4161375" cy="617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81805" y="5713171"/>
            <a:ext cx="153619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3515" y="1284037"/>
            <a:ext cx="6194523" cy="4346742"/>
          </a:xfrm>
        </p:spPr>
        <p:txBody>
          <a:bodyPr/>
          <a:lstStyle/>
          <a:p>
            <a:pPr lvl="0"/>
            <a:r>
              <a:rPr lang="en-US" dirty="0"/>
              <a:t> Alpha testing has advantages over alpha blend</a:t>
            </a:r>
          </a:p>
          <a:p>
            <a:pPr lvl="1"/>
            <a:r>
              <a:rPr lang="en-US" dirty="0"/>
              <a:t> Order independent, cheap, for forward or deferred</a:t>
            </a:r>
          </a:p>
          <a:p>
            <a:pPr lvl="1"/>
            <a:r>
              <a:rPr lang="en-US" dirty="0"/>
              <a:t> Extends to MSAA, via alpha-to-coverage</a:t>
            </a:r>
          </a:p>
          <a:p>
            <a:pPr lvl="1"/>
            <a:endParaRPr lang="en-US" dirty="0"/>
          </a:p>
          <a:p>
            <a:r>
              <a:rPr lang="en-US" dirty="0"/>
              <a:t> But alpha-tested </a:t>
            </a:r>
            <a:r>
              <a:rPr lang="en-US" dirty="0" err="1"/>
              <a:t>geom</a:t>
            </a:r>
            <a:r>
              <a:rPr lang="en-US" dirty="0"/>
              <a:t> can disappear w / distance</a:t>
            </a:r>
          </a:p>
          <a:p>
            <a:pPr lvl="1"/>
            <a:r>
              <a:rPr lang="en-US" dirty="0"/>
              <a:t> Why?  Cannot </a:t>
            </a:r>
            <a:r>
              <a:rPr lang="en-US" dirty="0" err="1"/>
              <a:t>prefilter</a:t>
            </a:r>
            <a:r>
              <a:rPr lang="en-US" dirty="0"/>
              <a:t> binary queries</a:t>
            </a:r>
          </a:p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27" y="4494627"/>
            <a:ext cx="5142768" cy="158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Sampling Has Other Uses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5" y="843414"/>
            <a:ext cx="9523809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8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Sampling Has Other Uses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5" y="843414"/>
            <a:ext cx="9523809" cy="514285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79566" y="2682240"/>
            <a:ext cx="1785257" cy="5660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 rot="5400000">
            <a:off x="8677027" y="1755683"/>
            <a:ext cx="1785257" cy="5660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577737" y="3166308"/>
            <a:ext cx="1976846" cy="128016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592783" y="4468982"/>
            <a:ext cx="5383333" cy="341632"/>
          </a:xfrm>
          <a:prstGeom prst="rect">
            <a:avLst/>
          </a:prstGeom>
          <a:solidFill>
            <a:schemeClr val="bg1">
              <a:alpha val="5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Shows there’s a problem with anisotropic hashing!</a:t>
            </a:r>
          </a:p>
        </p:txBody>
      </p:sp>
    </p:spTree>
    <p:extLst>
      <p:ext uri="{BB962C8B-B14F-4D97-AF65-F5344CB8AC3E}">
        <p14:creationId xmlns:p14="http://schemas.microsoft.com/office/powerpoint/2010/main" val="12705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Hashed Sampling Has Other Uses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945" y="843413"/>
            <a:ext cx="9523809" cy="514285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79566" y="2682240"/>
            <a:ext cx="1785257" cy="5660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5400000">
            <a:off x="8677027" y="1755683"/>
            <a:ext cx="1785257" cy="566057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592783" y="4468981"/>
            <a:ext cx="5412764" cy="341632"/>
          </a:xfrm>
          <a:prstGeom prst="rect">
            <a:avLst/>
          </a:prstGeom>
          <a:solidFill>
            <a:schemeClr val="bg1">
              <a:alpha val="58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Can be addressed, mostly, by updating hash inputs</a:t>
            </a:r>
          </a:p>
        </p:txBody>
      </p:sp>
    </p:spTree>
    <p:extLst>
      <p:ext uri="{BB962C8B-B14F-4D97-AF65-F5344CB8AC3E}">
        <p14:creationId xmlns:p14="http://schemas.microsoft.com/office/powerpoint/2010/main" val="24386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92" y="843413"/>
            <a:ext cx="97155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92" y="2557913"/>
            <a:ext cx="9715500" cy="1714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92" y="4272413"/>
            <a:ext cx="9715500" cy="17145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694944" y="252482"/>
            <a:ext cx="9794156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000" b="1" cap="all" baseline="0">
                <a:solidFill>
                  <a:schemeClr val="tx2"/>
                </a:solidFill>
                <a:latin typeface="GeForce" pitchFamily="2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914400"/>
            <a:r>
              <a:rPr lang="en-US" cap="none" dirty="0">
                <a:solidFill>
                  <a:schemeClr val="tx1"/>
                </a:solidFill>
                <a:latin typeface="+mj-lt"/>
              </a:rPr>
              <a:t>Hashing At Grazing Angles</a:t>
            </a:r>
            <a:endParaRPr lang="en-US" kern="0" cap="none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44242" y="1604647"/>
            <a:ext cx="12362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309350" y="3244347"/>
            <a:ext cx="156645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21980" y="4846219"/>
            <a:ext cx="1542410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Anisotropic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</a:t>
            </a:r>
          </a:p>
        </p:txBody>
      </p:sp>
    </p:spTree>
    <p:extLst>
      <p:ext uri="{BB962C8B-B14F-4D97-AF65-F5344CB8AC3E}">
        <p14:creationId xmlns:p14="http://schemas.microsoft.com/office/powerpoint/2010/main" val="1075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133" y="1002230"/>
            <a:ext cx="211949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= 0.5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2769" y="1016906"/>
            <a:ext cx="20377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680" y="1589560"/>
            <a:ext cx="3611626" cy="36116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127" y="1589560"/>
            <a:ext cx="3623673" cy="3623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" y="1591129"/>
            <a:ext cx="3610057" cy="36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133" y="1002230"/>
            <a:ext cx="211949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 </a:t>
            </a:r>
            <a:r>
              <a:rPr lang="el-GR" dirty="0">
                <a:solidFill>
                  <a:schemeClr val="tx1"/>
                </a:solidFill>
              </a:rPr>
              <a:t>α</a:t>
            </a:r>
            <a:r>
              <a:rPr lang="en-US" baseline="-25000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 = 0.5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2769" y="1016906"/>
            <a:ext cx="203773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680" y="1589560"/>
            <a:ext cx="3611626" cy="36116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127" y="1589560"/>
            <a:ext cx="3623673" cy="36236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" y="1591129"/>
            <a:ext cx="3610057" cy="3610057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2657862">
            <a:off x="5452574" y="2871216"/>
            <a:ext cx="1381578" cy="448056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24254" y="3395373"/>
            <a:ext cx="2627642" cy="78483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Might ask: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Do I want noise nearby?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FFFF00"/>
                </a:solidFill>
              </a:rPr>
              <a:t>(Alpha test is OK here)</a:t>
            </a:r>
          </a:p>
        </p:txBody>
      </p:sp>
    </p:spTree>
    <p:extLst>
      <p:ext uri="{BB962C8B-B14F-4D97-AF65-F5344CB8AC3E}">
        <p14:creationId xmlns:p14="http://schemas.microsoft.com/office/powerpoint/2010/main" val="392988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3573" y="1011374"/>
            <a:ext cx="2037737" cy="5355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(Faded in with LOD)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127" y="1589560"/>
            <a:ext cx="3623673" cy="3623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6" y="1589560"/>
            <a:ext cx="3611626" cy="36116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428" y="1002230"/>
            <a:ext cx="3090911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Adjust alpha [</a:t>
            </a:r>
            <a:r>
              <a:rPr lang="en-US" dirty="0" err="1">
                <a:solidFill>
                  <a:schemeClr val="tx1"/>
                </a:solidFill>
              </a:rPr>
              <a:t>Casta</a:t>
            </a:r>
            <a:r>
              <a:rPr lang="en-US" dirty="0" err="1"/>
              <a:t>ñ</a:t>
            </a:r>
            <a:r>
              <a:rPr lang="en-US" dirty="0" err="1">
                <a:solidFill>
                  <a:schemeClr val="tx1"/>
                </a:solidFill>
              </a:rPr>
              <a:t>o</a:t>
            </a:r>
            <a:r>
              <a:rPr lang="en-US" dirty="0">
                <a:solidFill>
                  <a:schemeClr val="tx1"/>
                </a:solidFill>
              </a:rPr>
              <a:t> 2010]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653" y="1589560"/>
            <a:ext cx="3611626" cy="361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3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83573" y="1011374"/>
            <a:ext cx="2037737" cy="5355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 test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(Faded in with LOD)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30" y="1002230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127" y="1589560"/>
            <a:ext cx="3623673" cy="36236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7795" y="1011374"/>
            <a:ext cx="2773900" cy="5355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Per-LOD threshold adjust</a:t>
            </a:r>
          </a:p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rgbClr val="92D050"/>
                </a:solidFill>
              </a:rPr>
              <a:t>(Manual, “artist” driven)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653" y="1589560"/>
            <a:ext cx="3611626" cy="3611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06" y="1589560"/>
            <a:ext cx="3609599" cy="3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714895"/>
            <a:ext cx="3694176" cy="5457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040" y="809977"/>
            <a:ext cx="3629813" cy="5362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626" y="714894"/>
            <a:ext cx="3694176" cy="5457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Helps With MSAA and A2C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62528" y="5171894"/>
            <a:ext cx="1952779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 OIT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6425" y="5171894"/>
            <a:ext cx="2372765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8x alpha-to-coverage</a:t>
            </a:r>
            <a:endParaRPr lang="en-US" sz="1400" i="1" dirty="0">
              <a:solidFill>
                <a:srgbClr val="92D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5789" y="5171894"/>
            <a:ext cx="2233304" cy="590931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8x hashed alpha-to-</a:t>
            </a:r>
          </a:p>
          <a:p>
            <a:pPr algn="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coverage</a:t>
            </a:r>
            <a:endParaRPr lang="en-US" sz="1400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586984"/>
            <a:ext cx="10972800" cy="5852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Antialiasing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24" y="843413"/>
            <a:ext cx="4795909" cy="53287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192" y="843413"/>
            <a:ext cx="4795908" cy="53287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7409" y="1263528"/>
            <a:ext cx="458747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</a:rPr>
              <a:t>   Alpha		Hashed Alpha    Ground Truth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5806" y="1263528"/>
            <a:ext cx="458747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i="1" dirty="0">
                <a:solidFill>
                  <a:schemeClr val="tx1"/>
                </a:solidFill>
              </a:rPr>
              <a:t>Alpha		Hashed Alpha    Ground Truth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72264" y="995302"/>
            <a:ext cx="3045963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With Temporal Antialiasing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492" y="995302"/>
            <a:ext cx="2829557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rgbClr val="FFFF00"/>
                </a:solidFill>
              </a:rPr>
              <a:t>No Temporal Antialiasing</a:t>
            </a:r>
          </a:p>
        </p:txBody>
      </p:sp>
    </p:spTree>
    <p:extLst>
      <p:ext uri="{BB962C8B-B14F-4D97-AF65-F5344CB8AC3E}">
        <p14:creationId xmlns:p14="http://schemas.microsoft.com/office/powerpoint/2010/main" val="18946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40" y="-33"/>
            <a:ext cx="4160520" cy="6164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Solution: Hashed Alpha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1805" y="5713171"/>
            <a:ext cx="153619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3515" y="1284037"/>
            <a:ext cx="6194523" cy="4346742"/>
          </a:xfrm>
        </p:spPr>
        <p:txBody>
          <a:bodyPr/>
          <a:lstStyle/>
          <a:p>
            <a:pPr lvl="0"/>
            <a:r>
              <a:rPr lang="en-US" dirty="0"/>
              <a:t> Use stochastic sampling to avoid this problem</a:t>
            </a:r>
          </a:p>
          <a:p>
            <a:pPr marL="233363" lvl="1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40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Antialiasing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Might think, “based on stochastic sampling; of course TAA works well!”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/>
              <a:t>But hashed alpha designed for </a:t>
            </a:r>
            <a:r>
              <a:rPr lang="en-US" i="1" dirty="0">
                <a:solidFill>
                  <a:schemeClr val="tx2"/>
                </a:solidFill>
              </a:rPr>
              <a:t>stability</a:t>
            </a:r>
            <a:r>
              <a:rPr lang="en-US" dirty="0"/>
              <a:t> under tiny camera motions, e.g. TAA jitter</a:t>
            </a:r>
          </a:p>
          <a:p>
            <a:pPr marL="742950" lvl="1" indent="-171450">
              <a:buFont typeface="Arial" panose="020B0604020202020204" pitchFamily="34" charset="0"/>
              <a:buChar char="•"/>
            </a:pPr>
            <a:endParaRPr lang="en-US" sz="100" dirty="0"/>
          </a:p>
        </p:txBody>
      </p:sp>
    </p:spTree>
    <p:extLst>
      <p:ext uri="{BB962C8B-B14F-4D97-AF65-F5344CB8AC3E}">
        <p14:creationId xmlns:p14="http://schemas.microsoft.com/office/powerpoint/2010/main" val="4128146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Temporal Antialiasing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Might think, “based on stochastic sampling; of course TAA works well!”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/>
              <a:t>But hashed alpha designed for </a:t>
            </a:r>
            <a:r>
              <a:rPr lang="en-US" i="1" dirty="0">
                <a:solidFill>
                  <a:schemeClr val="tx2"/>
                </a:solidFill>
              </a:rPr>
              <a:t>stability</a:t>
            </a:r>
            <a:r>
              <a:rPr lang="en-US" dirty="0"/>
              <a:t> under tiny camera motions, e.g. TAA jitter</a:t>
            </a:r>
          </a:p>
          <a:p>
            <a:pPr marL="742950" lvl="1" indent="-171450">
              <a:buFont typeface="Arial" panose="020B0604020202020204" pitchFamily="34" charset="0"/>
              <a:buChar char="•"/>
            </a:pPr>
            <a:endParaRPr lang="en-US" sz="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 couple approaches: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/>
              <a:t>Reduce global noise scale to &lt; 1 pixel</a:t>
            </a:r>
          </a:p>
          <a:p>
            <a:pPr marL="1374775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TAA integrates sub pixel noise samples</a:t>
            </a: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Jitter offset in hash space; </a:t>
            </a:r>
          </a:p>
          <a:p>
            <a:pPr marL="1374775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Hash on 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objPos+offset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rather than 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objPos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relatively large, uncorrelated 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offset[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572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Jitter the alpha threshold</a:t>
            </a:r>
          </a:p>
          <a:p>
            <a:pPr marL="1374775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Compute </a:t>
            </a:r>
            <a:r>
              <a:rPr lang="el-GR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hash( </a:t>
            </a:r>
            <a:r>
              <a:rPr lang="en-US" dirty="0" err="1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objPos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)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thresholds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fract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</a:t>
            </a:r>
            <a:r>
              <a:rPr lang="el-GR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baseline="-25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/N )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in [0…N)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8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365760" y="1043239"/>
            <a:ext cx="10469880" cy="4539414"/>
          </a:xfrm>
        </p:spPr>
        <p:txBody>
          <a:bodyPr/>
          <a:lstStyle/>
          <a:p>
            <a:r>
              <a:rPr lang="en-US" dirty="0">
                <a:latin typeface="+mn-lt"/>
                <a:cs typeface="Consolas" panose="020B0609020204030204" pitchFamily="49" charset="0"/>
              </a:rPr>
              <a:t> Introduce new approach for alpha testing: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Alpha threshold cheaply &amp; procedurally selected via a hash function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Gives stable noise; roughly as stable as traditional alpha test</a:t>
            </a:r>
          </a:p>
          <a:p>
            <a:pPr lvl="1"/>
            <a:endParaRPr lang="en-US" sz="100" dirty="0">
              <a:latin typeface="+mn-lt"/>
              <a:cs typeface="Consolas" panose="020B0609020204030204" pitchFamily="49" charset="0"/>
            </a:endParaRPr>
          </a:p>
          <a:p>
            <a:endParaRPr lang="en-US" dirty="0">
              <a:latin typeface="+mn-lt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365760" y="1043239"/>
            <a:ext cx="10469880" cy="4539414"/>
          </a:xfrm>
        </p:spPr>
        <p:txBody>
          <a:bodyPr/>
          <a:lstStyle/>
          <a:p>
            <a:r>
              <a:rPr lang="en-US" dirty="0">
                <a:latin typeface="+mn-lt"/>
                <a:cs typeface="Consolas" panose="020B0609020204030204" pitchFamily="49" charset="0"/>
              </a:rPr>
              <a:t> Introduce new approach for alpha testing: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Alpha threshold cheaply &amp; procedurally selected via a hash function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Gives stable noise; roughly as stable as traditional alpha test</a:t>
            </a:r>
          </a:p>
          <a:p>
            <a:pPr lvl="1"/>
            <a:endParaRPr lang="en-US" sz="100" dirty="0">
              <a:latin typeface="+mn-lt"/>
              <a:cs typeface="Consolas" panose="020B0609020204030204" pitchFamily="49" charset="0"/>
            </a:endParaRPr>
          </a:p>
          <a:p>
            <a:r>
              <a:rPr lang="en-US" dirty="0">
                <a:latin typeface="+mn-lt"/>
                <a:cs typeface="Consolas" panose="020B0609020204030204" pitchFamily="49" charset="0"/>
              </a:rPr>
              <a:t> Still use one alpha test per pixel, allowing: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Use in both deferred and forward pipelines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Run on older hardware; no new (or recent) features required</a:t>
            </a:r>
          </a:p>
          <a:p>
            <a:pPr lvl="1"/>
            <a:endParaRPr lang="en-US" sz="100" dirty="0">
              <a:latin typeface="+mn-lt"/>
              <a:cs typeface="Consolas" panose="020B0609020204030204" pitchFamily="49" charset="0"/>
            </a:endParaRPr>
          </a:p>
          <a:p>
            <a:endParaRPr lang="en-US" dirty="0">
              <a:latin typeface="+mn-lt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5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quarter" idx="10"/>
          </p:nvPr>
        </p:nvSpPr>
        <p:spPr>
          <a:xfrm>
            <a:off x="365760" y="1043239"/>
            <a:ext cx="10469880" cy="4539414"/>
          </a:xfrm>
        </p:spPr>
        <p:txBody>
          <a:bodyPr/>
          <a:lstStyle/>
          <a:p>
            <a:r>
              <a:rPr lang="en-US" dirty="0">
                <a:latin typeface="+mn-lt"/>
                <a:cs typeface="Consolas" panose="020B0609020204030204" pitchFamily="49" charset="0"/>
              </a:rPr>
              <a:t> Introduce new approach for alpha testing: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Alpha threshold cheaply &amp; procedurally selected via a hash function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Gives stable noise; roughly as stable as traditional alpha test</a:t>
            </a:r>
          </a:p>
          <a:p>
            <a:pPr lvl="1"/>
            <a:endParaRPr lang="en-US" sz="100" dirty="0">
              <a:latin typeface="+mn-lt"/>
              <a:cs typeface="Consolas" panose="020B0609020204030204" pitchFamily="49" charset="0"/>
            </a:endParaRPr>
          </a:p>
          <a:p>
            <a:r>
              <a:rPr lang="en-US" dirty="0">
                <a:latin typeface="+mn-lt"/>
                <a:cs typeface="Consolas" panose="020B0609020204030204" pitchFamily="49" charset="0"/>
              </a:rPr>
              <a:t> Still use one alpha test per pixel, allowing: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Use in both deferred and forward pipelines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Run on older hardware; no new (or recent) features required</a:t>
            </a:r>
          </a:p>
          <a:p>
            <a:pPr lvl="1"/>
            <a:endParaRPr lang="en-US" sz="100" dirty="0">
              <a:latin typeface="+mn-lt"/>
              <a:cs typeface="Consolas" panose="020B0609020204030204" pitchFamily="49" charset="0"/>
            </a:endParaRPr>
          </a:p>
          <a:p>
            <a:r>
              <a:rPr lang="en-US" dirty="0">
                <a:latin typeface="+mn-lt"/>
                <a:cs typeface="Consolas" panose="020B0609020204030204" pitchFamily="49" charset="0"/>
              </a:rPr>
              <a:t> Requires nothing in asset pipeline </a:t>
            </a:r>
          </a:p>
          <a:p>
            <a:pPr lvl="1"/>
            <a:r>
              <a:rPr lang="en-US" dirty="0">
                <a:latin typeface="+mn-lt"/>
                <a:cs typeface="Consolas" panose="020B0609020204030204" pitchFamily="49" charset="0"/>
              </a:rPr>
              <a:t> Directly uses </a:t>
            </a:r>
            <a:r>
              <a:rPr lang="en-US" dirty="0" err="1">
                <a:latin typeface="+mn-lt"/>
                <a:cs typeface="Consolas" panose="020B0609020204030204" pitchFamily="49" charset="0"/>
              </a:rPr>
              <a:t>mip</a:t>
            </a:r>
            <a:r>
              <a:rPr lang="en-US" dirty="0">
                <a:latin typeface="+mn-lt"/>
                <a:cs typeface="Consolas" panose="020B0609020204030204" pitchFamily="49" charset="0"/>
              </a:rPr>
              <a:t>-chain’s alpha channels representing pre-filtered visibility</a:t>
            </a:r>
          </a:p>
        </p:txBody>
      </p:sp>
    </p:spTree>
    <p:extLst>
      <p:ext uri="{BB962C8B-B14F-4D97-AF65-F5344CB8AC3E}">
        <p14:creationId xmlns:p14="http://schemas.microsoft.com/office/powerpoint/2010/main" val="236902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864608" y="5715000"/>
            <a:ext cx="610819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78" y="166305"/>
            <a:ext cx="3568238" cy="590931"/>
          </a:xfrm>
        </p:spPr>
        <p:txBody>
          <a:bodyPr/>
          <a:lstStyle/>
          <a:p>
            <a:r>
              <a:rPr lang="en-US" dirty="0"/>
              <a:t>For Questions:</a:t>
            </a:r>
          </a:p>
        </p:txBody>
      </p:sp>
      <p:sp>
        <p:nvSpPr>
          <p:cNvPr id="4" name="Rectangle 3"/>
          <p:cNvSpPr/>
          <p:nvPr/>
        </p:nvSpPr>
        <p:spPr>
          <a:xfrm>
            <a:off x="5029200" y="504859"/>
            <a:ext cx="689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defTabSz="914400">
              <a:buNone/>
            </a:pPr>
            <a:r>
              <a:rPr lang="en-US" sz="1600" i="1" kern="0" dirty="0"/>
              <a:t>Paper:  </a:t>
            </a:r>
            <a:r>
              <a:rPr lang="en-US" sz="1600" kern="0" dirty="0">
                <a:hlinkClick r:id="rId4"/>
              </a:rPr>
              <a:t>http://www.cwyman.org/papers/i3d17_hashedAlpha.pdf</a:t>
            </a:r>
            <a:r>
              <a:rPr lang="en-US" sz="1600" kern="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9200" y="166305"/>
            <a:ext cx="4958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defTabSz="914400">
              <a:buNone/>
            </a:pPr>
            <a:r>
              <a:rPr lang="en-US" sz="1600" i="1" kern="0" dirty="0"/>
              <a:t>Email:  </a:t>
            </a:r>
            <a:r>
              <a:rPr lang="en-US" sz="1600" kern="0" dirty="0">
                <a:hlinkClick r:id="rId5"/>
              </a:rPr>
              <a:t>cwyman@nvidia.com</a:t>
            </a:r>
            <a:r>
              <a:rPr lang="en-US" sz="1600" kern="0" dirty="0"/>
              <a:t>   </a:t>
            </a:r>
            <a:r>
              <a:rPr lang="en-US" sz="1600" i="1" kern="0" dirty="0"/>
              <a:t>Twitter:</a:t>
            </a:r>
            <a:r>
              <a:rPr lang="en-US" sz="1600" kern="0" dirty="0"/>
              <a:t>  @_</a:t>
            </a:r>
            <a:r>
              <a:rPr lang="en-US" sz="1600" kern="0" dirty="0" err="1"/>
              <a:t>cwyman</a:t>
            </a:r>
            <a:r>
              <a:rPr lang="en-US" sz="1600" kern="0" dirty="0"/>
              <a:t>_</a:t>
            </a:r>
          </a:p>
        </p:txBody>
      </p:sp>
      <p:pic>
        <p:nvPicPr>
          <p:cNvPr id="7" name="trees2 - 0.00.05-0.00.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39" y="710712"/>
            <a:ext cx="4901297" cy="54014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292691" y="3268310"/>
            <a:ext cx="1018227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Alpha test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974864" y="3268310"/>
            <a:ext cx="1622559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Hashed alpha test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887777" y="3268310"/>
            <a:ext cx="1149675" cy="2862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>
                <a:solidFill>
                  <a:schemeClr val="tx1">
                    <a:lumMod val="50000"/>
                  </a:schemeClr>
                </a:solidFill>
              </a:rPr>
              <a:t>Alpha blend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 bwMode="auto">
          <a:xfrm>
            <a:off x="6954830" y="2902312"/>
            <a:ext cx="2128469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cap="none" baseline="0">
                <a:solidFill>
                  <a:schemeClr val="tx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/>
              <a:t>Thanks!</a:t>
            </a:r>
          </a:p>
        </p:txBody>
      </p:sp>
    </p:spTree>
    <p:extLst>
      <p:ext uri="{BB962C8B-B14F-4D97-AF65-F5344CB8AC3E}">
        <p14:creationId xmlns:p14="http://schemas.microsoft.com/office/powerpoint/2010/main" val="199781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240" y="-33"/>
            <a:ext cx="4160520" cy="6164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Solution: Hashed Alpha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1805" y="5713171"/>
            <a:ext cx="153619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3515" y="1284037"/>
            <a:ext cx="6194523" cy="4346742"/>
          </a:xfrm>
        </p:spPr>
        <p:txBody>
          <a:bodyPr/>
          <a:lstStyle/>
          <a:p>
            <a:pPr lvl="0"/>
            <a:r>
              <a:rPr lang="en-US" dirty="0"/>
              <a:t> Use stochastic sampling to avoid this problem</a:t>
            </a:r>
          </a:p>
          <a:p>
            <a:pPr lvl="1"/>
            <a:r>
              <a:rPr lang="en-US" dirty="0"/>
              <a:t> Basic idea is replace standard test: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With this stochastic test:</a:t>
            </a:r>
          </a:p>
          <a:p>
            <a:pPr lvl="1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108" y="2183048"/>
            <a:ext cx="5035335" cy="344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07" y="3082396"/>
            <a:ext cx="5035335" cy="2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107" y="4959651"/>
            <a:ext cx="5035334" cy="312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240" y="-33"/>
            <a:ext cx="4160520" cy="6164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Solution: Hashed Alpha</a:t>
            </a:r>
          </a:p>
        </p:txBody>
      </p:sp>
      <p:sp>
        <p:nvSpPr>
          <p:cNvPr id="4" name="Rectangle 3"/>
          <p:cNvSpPr/>
          <p:nvPr/>
        </p:nvSpPr>
        <p:spPr>
          <a:xfrm>
            <a:off x="4381805" y="5713171"/>
            <a:ext cx="1536192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13515" y="1284037"/>
            <a:ext cx="6194523" cy="4346742"/>
          </a:xfrm>
        </p:spPr>
        <p:txBody>
          <a:bodyPr/>
          <a:lstStyle/>
          <a:p>
            <a:pPr lvl="0"/>
            <a:r>
              <a:rPr lang="en-US" dirty="0"/>
              <a:t> Use stochastic sampling to avoid this problem</a:t>
            </a:r>
          </a:p>
          <a:p>
            <a:pPr lvl="1"/>
            <a:r>
              <a:rPr lang="en-US" dirty="0"/>
              <a:t> Basic idea is replace standard test: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With this stochastic test: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 But this flickers like crazy</a:t>
            </a:r>
          </a:p>
          <a:p>
            <a:pPr lvl="1"/>
            <a:r>
              <a:rPr lang="en-US" dirty="0"/>
              <a:t> Want temporal stability, esp. under slight motion</a:t>
            </a:r>
          </a:p>
          <a:p>
            <a:pPr lvl="1"/>
            <a:r>
              <a:rPr lang="en-US" dirty="0"/>
              <a:t> Use stable, procedural noise: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1892976"/>
            <a:ext cx="1600200" cy="2400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108" y="2183048"/>
            <a:ext cx="5035335" cy="3442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3107" y="3082396"/>
            <a:ext cx="5035335" cy="29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9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st2 (Encoded)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518" y="843413"/>
            <a:ext cx="9465276" cy="5324684"/>
          </a:xfrm>
        </p:spPr>
      </p:pic>
      <p:sp>
        <p:nvSpPr>
          <p:cNvPr id="3" name="Rectangle 2"/>
          <p:cNvSpPr/>
          <p:nvPr/>
        </p:nvSpPr>
        <p:spPr>
          <a:xfrm>
            <a:off x="139337" y="679269"/>
            <a:ext cx="10711543" cy="355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4088" y="388746"/>
            <a:ext cx="9976104" cy="64633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Does this Look Like?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8484" y="5537653"/>
            <a:ext cx="1246624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Alpha Test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8081" y="5537653"/>
            <a:ext cx="1568122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Hashed Alpha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077347" y="5536655"/>
            <a:ext cx="1543308" cy="341632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Ground Truth</a:t>
            </a:r>
          </a:p>
        </p:txBody>
      </p:sp>
    </p:spTree>
    <p:extLst>
      <p:ext uri="{BB962C8B-B14F-4D97-AF65-F5344CB8AC3E}">
        <p14:creationId xmlns:p14="http://schemas.microsoft.com/office/powerpoint/2010/main" val="269552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Takeaways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i="1" dirty="0" err="1">
                <a:solidFill>
                  <a:srgbClr val="92D050"/>
                </a:solidFill>
              </a:rPr>
              <a:t>Stochasm</a:t>
            </a:r>
            <a:r>
              <a:rPr lang="en-US" dirty="0"/>
              <a:t> addresses problems with alpha testing</a:t>
            </a:r>
          </a:p>
          <a:p>
            <a:pPr lvl="1"/>
            <a:r>
              <a:rPr lang="en-US" dirty="0"/>
              <a:t> </a:t>
            </a:r>
            <a:r>
              <a:rPr lang="en-US" sz="1600" dirty="0"/>
              <a:t>Converges to ground truth (OIT) with enough random samples</a:t>
            </a:r>
            <a:endParaRPr lang="en-US" dirty="0"/>
          </a:p>
          <a:p>
            <a:endParaRPr lang="en-US" sz="5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8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itle &amp; Bullet">
  <a:themeElements>
    <a:clrScheme name="2015 WHITE Template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0071C5"/>
      </a:accent1>
      <a:accent2>
        <a:srgbClr val="007450"/>
      </a:accent2>
      <a:accent3>
        <a:srgbClr val="9A4216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2BB8669087B84586279FC58A8C3583" ma:contentTypeVersion="0" ma:contentTypeDescription="Create a new document." ma:contentTypeScope="" ma:versionID="3455950fd51db61e955f54a31c2d254d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B9F09CEA-ABF5-4414-8BFC-0070B6025E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89523</TotalTime>
  <Words>1689</Words>
  <Application>Microsoft Office PowerPoint</Application>
  <PresentationFormat>Custom</PresentationFormat>
  <Paragraphs>347</Paragraphs>
  <Slides>55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6" baseType="lpstr">
      <vt:lpstr>MS PGothic</vt:lpstr>
      <vt:lpstr>MS PGothic</vt:lpstr>
      <vt:lpstr>Arial</vt:lpstr>
      <vt:lpstr>Calibri</vt:lpstr>
      <vt:lpstr>Castellar</vt:lpstr>
      <vt:lpstr>Century Gothic</vt:lpstr>
      <vt:lpstr>Consolas</vt:lpstr>
      <vt:lpstr>GeForce</vt:lpstr>
      <vt:lpstr>Trebuchet MS</vt:lpstr>
      <vt:lpstr>Wingdings</vt:lpstr>
      <vt:lpstr>Title &amp; Bullet</vt:lpstr>
      <vt:lpstr>Hashed Alpha Testing</vt:lpstr>
      <vt:lpstr>Why Alpha Test?</vt:lpstr>
      <vt:lpstr>But… Problem</vt:lpstr>
      <vt:lpstr>But… Problem</vt:lpstr>
      <vt:lpstr>New Solution: Hashed Alpha</vt:lpstr>
      <vt:lpstr>New Solution: Hashed Alpha</vt:lpstr>
      <vt:lpstr>New Solution: Hashed Alpha</vt:lpstr>
      <vt:lpstr>What Does this Look Like?</vt:lpstr>
      <vt:lpstr>Talk Takeaways</vt:lpstr>
      <vt:lpstr>Talk Takeaways</vt:lpstr>
      <vt:lpstr>Talk Takeaways</vt:lpstr>
      <vt:lpstr>Talk Takeaways</vt:lpstr>
      <vt:lpstr>Do Stochastic Alpha Thresholds Work?</vt:lpstr>
      <vt:lpstr>Stochastic Alpha Thresholds Work</vt:lpstr>
      <vt:lpstr>Stochastic Alpha Thresholds Work</vt:lpstr>
      <vt:lpstr>Stochastic Alpha Thresholds Work</vt:lpstr>
      <vt:lpstr>Why Hashing?</vt:lpstr>
      <vt:lpstr>Why Hashing?</vt:lpstr>
      <vt:lpstr>What Does This Mean?</vt:lpstr>
      <vt:lpstr>What Does This Mean?</vt:lpstr>
      <vt:lpstr>What Does “Stability” Look Like?</vt:lpstr>
      <vt:lpstr>Achieving Hash Stability</vt:lpstr>
      <vt:lpstr>What Does A Hash Scale Look Like?</vt:lpstr>
      <vt:lpstr>Key: Coordinate Choice For Hash Input</vt:lpstr>
      <vt:lpstr>Key: Coordinate Choice For Hash Input</vt:lpstr>
      <vt:lpstr>Key: Coordinate Choice For Hash Input</vt:lpstr>
      <vt:lpstr>Key: Coordinate Choice For Hash Input</vt:lpstr>
      <vt:lpstr>Hashed Alpha Test Code</vt:lpstr>
      <vt:lpstr>Hashed Alpha Test Code</vt:lpstr>
      <vt:lpstr>Hashed Alpha Test Code</vt:lpstr>
      <vt:lpstr>Hashed Alpha Test Code</vt:lpstr>
      <vt:lpstr>Hashed Alpha Test Code</vt:lpstr>
      <vt:lpstr>Hashed Alpha Test Code</vt:lpstr>
      <vt:lpstr>Hashed Alpha Test Code</vt:lpstr>
      <vt:lpstr>Hashed Alpha Test Code</vt:lpstr>
      <vt:lpstr>Hashed Alpha Test Code</vt:lpstr>
      <vt:lpstr>Results</vt:lpstr>
      <vt:lpstr>Results </vt:lpstr>
      <vt:lpstr>But Not Just Alpha!</vt:lpstr>
      <vt:lpstr>Hashed Sampling Has Other Uses</vt:lpstr>
      <vt:lpstr>Hashed Sampling Has Other Uses</vt:lpstr>
      <vt:lpstr>Hashed Sampling Has Other Uses</vt:lpstr>
      <vt:lpstr>PowerPoint Presentation</vt:lpstr>
      <vt:lpstr>Results</vt:lpstr>
      <vt:lpstr>Results</vt:lpstr>
      <vt:lpstr>Results</vt:lpstr>
      <vt:lpstr>Results</vt:lpstr>
      <vt:lpstr>Helps With MSAA and A2C</vt:lpstr>
      <vt:lpstr>Temporal Antialiasing</vt:lpstr>
      <vt:lpstr>Temporal Antialiasing</vt:lpstr>
      <vt:lpstr>Temporal Antialiasing</vt:lpstr>
      <vt:lpstr>Summary</vt:lpstr>
      <vt:lpstr>Summary</vt:lpstr>
      <vt:lpstr>Summary</vt:lpstr>
      <vt:lpstr>For Questions: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Chris Wyman</cp:lastModifiedBy>
  <cp:revision>3475</cp:revision>
  <dcterms:created xsi:type="dcterms:W3CDTF">2008-01-24T03:11:41Z</dcterms:created>
  <dcterms:modified xsi:type="dcterms:W3CDTF">2017-03-06T18:52:09Z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0x010100B62BB8669087B84586279FC58A8C3583</vt:lpwstr>
  </property>
</Properties>
</file>